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61" r:id="rId3"/>
    <p:sldId id="259" r:id="rId4"/>
    <p:sldId id="258" r:id="rId5"/>
    <p:sldId id="260" r:id="rId6"/>
    <p:sldId id="262" r:id="rId7"/>
    <p:sldId id="263" r:id="rId8"/>
    <p:sldId id="264" r:id="rId9"/>
    <p:sldId id="268" r:id="rId10"/>
    <p:sldId id="265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85" d="100"/>
          <a:sy n="85" d="100"/>
        </p:scale>
        <p:origin x="-1064" y="-1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E2307-1E40-4E12-8716-25BFDA8E7013}" type="datetime1">
              <a:rPr lang="en-US" smtClean="0"/>
              <a:pPr/>
              <a:t>11/19/18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9D02-426E-46C9-9EE9-0DE1EF8B2838}" type="datetime1">
              <a:rPr lang="en-US" smtClean="0"/>
              <a:pPr/>
              <a:t>11/19/18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AEBBE-F8B2-42CF-9895-E86A608384EB}" type="datetime1">
              <a:rPr lang="en-US" smtClean="0"/>
              <a:pPr/>
              <a:t>11/19/18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AA6B6-10E5-4810-BC9F-DA72D8452E73}" type="datetime1">
              <a:rPr lang="en-US" smtClean="0"/>
              <a:pPr/>
              <a:t>11/19/18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8D072-EF12-4AA2-BD71-ABC68B06D0E2}" type="datetime1">
              <a:rPr lang="en-US" smtClean="0"/>
              <a:pPr/>
              <a:t>11/19/18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BF60-6CC3-4B74-A60D-3486985E4346}" type="datetime1">
              <a:rPr lang="en-US" smtClean="0"/>
              <a:pPr/>
              <a:t>11/19/18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4818-984F-4759-BF72-A33BDC1963BD}" type="datetime1">
              <a:rPr lang="en-US" smtClean="0"/>
              <a:pPr/>
              <a:t>11/19/18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E191-5F94-4FC1-B823-BD7CABF7FA06}" type="datetime1">
              <a:rPr lang="en-US" smtClean="0"/>
              <a:pPr/>
              <a:t>11/19/18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6D55-EFBE-4F9B-8A5F-09D42CA22A9B}" type="datetime1">
              <a:rPr lang="en-US" smtClean="0"/>
              <a:pPr/>
              <a:t>11/19/18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FCF5A-EA79-452C-A52C-1A2668C2E7DF}" type="datetime1">
              <a:rPr lang="en-US" smtClean="0"/>
              <a:pPr/>
              <a:t>11/19/18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4C28-BD4B-4892-9A2D-6E19BD753A9A}" type="datetime1">
              <a:rPr lang="en-US" smtClean="0"/>
              <a:pPr/>
              <a:t>11/19/18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D1D110F-3F4E-48D9-B8AA-5D0E825AFDBA}" type="datetime1">
              <a:rPr lang="en-US" smtClean="0"/>
              <a:pPr/>
              <a:t>11/19/18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3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Relationship Id="rId3" Type="http://schemas.openxmlformats.org/officeDocument/2006/relationships/image" Target="../media/image10.g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58216"/>
            <a:ext cx="7772400" cy="1780108"/>
          </a:xfrm>
        </p:spPr>
        <p:txBody>
          <a:bodyPr/>
          <a:lstStyle/>
          <a:p>
            <a:r>
              <a:rPr lang="en-US" dirty="0" smtClean="0"/>
              <a:t>Following luminous </a:t>
            </a:r>
            <a:r>
              <a:rPr lang="en-US" dirty="0"/>
              <a:t>n</a:t>
            </a:r>
            <a:r>
              <a:rPr lang="en-US" dirty="0" smtClean="0"/>
              <a:t>ovae with SALT into quiescence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Marina Orio, U-Wisconsin and INAF-</a:t>
            </a:r>
            <a:r>
              <a:rPr lang="en-US" dirty="0" err="1" smtClean="0"/>
              <a:t>Padova</a:t>
            </a:r>
            <a:r>
              <a:rPr lang="en-US" dirty="0" smtClean="0"/>
              <a:t>, Pretoria</a:t>
            </a:r>
          </a:p>
          <a:p>
            <a:r>
              <a:rPr lang="en-US" dirty="0" smtClean="0"/>
              <a:t>With </a:t>
            </a:r>
            <a:r>
              <a:rPr lang="en-US" dirty="0" err="1" smtClean="0"/>
              <a:t>Polina</a:t>
            </a:r>
            <a:r>
              <a:rPr lang="en-US" dirty="0" smtClean="0"/>
              <a:t> </a:t>
            </a:r>
            <a:r>
              <a:rPr lang="en-US" dirty="0" err="1" smtClean="0"/>
              <a:t>Zemko</a:t>
            </a:r>
            <a:r>
              <a:rPr lang="en-US" dirty="0" smtClean="0"/>
              <a:t>, Stefano </a:t>
            </a:r>
            <a:r>
              <a:rPr lang="en-US" dirty="0" err="1" smtClean="0"/>
              <a:t>Ciroi</a:t>
            </a:r>
            <a:r>
              <a:rPr lang="en-US" dirty="0" smtClean="0"/>
              <a:t> &amp; other collaborators</a:t>
            </a:r>
          </a:p>
          <a:p>
            <a:r>
              <a:rPr lang="en-US" dirty="0" smtClean="0"/>
              <a:t> November 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687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8707" y="2121647"/>
            <a:ext cx="8486588" cy="3567855"/>
          </a:xfrm>
        </p:spPr>
        <p:txBody>
          <a:bodyPr>
            <a:normAutofit fontScale="25000" lnSpcReduction="20000"/>
          </a:bodyPr>
          <a:lstStyle/>
          <a:p>
            <a:r>
              <a:rPr lang="en-US" sz="9600" dirty="0">
                <a:solidFill>
                  <a:srgbClr val="000090"/>
                </a:solidFill>
              </a:rPr>
              <a:t>Classical novae outbursts are due to thermonuclear runaways on accreting white dwarfs, both in CV-type systems (orbital periods hours to… 2 days?) and in </a:t>
            </a:r>
            <a:r>
              <a:rPr lang="en-US" sz="9600" dirty="0" err="1">
                <a:solidFill>
                  <a:srgbClr val="000090"/>
                </a:solidFill>
              </a:rPr>
              <a:t>symbiotics</a:t>
            </a:r>
            <a:r>
              <a:rPr lang="en-US" sz="9600" dirty="0">
                <a:solidFill>
                  <a:srgbClr val="000090"/>
                </a:solidFill>
              </a:rPr>
              <a:t> (red giant companions, orbital periods ~1 year</a:t>
            </a:r>
          </a:p>
          <a:p>
            <a:r>
              <a:rPr lang="en-US" sz="9600" dirty="0" smtClean="0">
                <a:solidFill>
                  <a:srgbClr val="000090"/>
                </a:solidFill>
              </a:rPr>
              <a:t>In </a:t>
            </a:r>
            <a:r>
              <a:rPr lang="en-US" sz="9600" dirty="0">
                <a:solidFill>
                  <a:srgbClr val="000090"/>
                </a:solidFill>
              </a:rPr>
              <a:t>all cases, the properties of the outburst are largely determined by m(WD), </a:t>
            </a:r>
            <a:r>
              <a:rPr lang="en-US" sz="9600" dirty="0" err="1">
                <a:solidFill>
                  <a:srgbClr val="000090"/>
                </a:solidFill>
              </a:rPr>
              <a:t>mdot</a:t>
            </a:r>
            <a:r>
              <a:rPr lang="en-US" sz="9600" dirty="0">
                <a:solidFill>
                  <a:srgbClr val="000090"/>
                </a:solidFill>
              </a:rPr>
              <a:t>, WD thermal status and its chemical composition (CO vs. </a:t>
            </a:r>
            <a:r>
              <a:rPr lang="en-US" sz="9600" dirty="0" err="1">
                <a:solidFill>
                  <a:srgbClr val="000090"/>
                </a:solidFill>
              </a:rPr>
              <a:t>ONe</a:t>
            </a:r>
            <a:r>
              <a:rPr lang="en-US" sz="9600" dirty="0" smtClean="0">
                <a:solidFill>
                  <a:srgbClr val="000090"/>
                </a:solidFill>
              </a:rPr>
              <a:t>)</a:t>
            </a:r>
          </a:p>
          <a:p>
            <a:r>
              <a:rPr lang="en-US" sz="9600" dirty="0">
                <a:solidFill>
                  <a:srgbClr val="000090"/>
                </a:solidFill>
              </a:rPr>
              <a:t>But…what about the magnetic field? 20-25% of CVs host “magnetic WDs” (B</a:t>
            </a:r>
            <a:r>
              <a:rPr lang="en-US" sz="9600" dirty="0" smtClean="0">
                <a:solidFill>
                  <a:srgbClr val="000090"/>
                </a:solidFill>
              </a:rPr>
              <a:t>&gt;10</a:t>
            </a:r>
            <a:r>
              <a:rPr lang="en-US" sz="9600" baseline="30000" dirty="0" smtClean="0">
                <a:solidFill>
                  <a:srgbClr val="000090"/>
                </a:solidFill>
              </a:rPr>
              <a:t>5</a:t>
            </a:r>
            <a:r>
              <a:rPr lang="en-US" sz="9600" dirty="0" smtClean="0">
                <a:solidFill>
                  <a:srgbClr val="000090"/>
                </a:solidFill>
              </a:rPr>
              <a:t> </a:t>
            </a:r>
            <a:r>
              <a:rPr lang="en-US" sz="9600" dirty="0">
                <a:solidFill>
                  <a:srgbClr val="000090"/>
                </a:solidFill>
              </a:rPr>
              <a:t>Gauss</a:t>
            </a:r>
            <a:r>
              <a:rPr lang="en-US" sz="9600" dirty="0" smtClean="0">
                <a:solidFill>
                  <a:srgbClr val="000090"/>
                </a:solidFill>
              </a:rPr>
              <a:t>)</a:t>
            </a:r>
          </a:p>
          <a:p>
            <a:r>
              <a:rPr lang="en-US" sz="9600" dirty="0">
                <a:solidFill>
                  <a:srgbClr val="000090"/>
                </a:solidFill>
              </a:rPr>
              <a:t>A large part of the </a:t>
            </a:r>
            <a:r>
              <a:rPr lang="en-US" sz="9600" dirty="0" smtClean="0">
                <a:solidFill>
                  <a:srgbClr val="000090"/>
                </a:solidFill>
              </a:rPr>
              <a:t>SALT work </a:t>
            </a:r>
            <a:r>
              <a:rPr lang="en-US" sz="9600" dirty="0">
                <a:solidFill>
                  <a:srgbClr val="000090"/>
                </a:solidFill>
              </a:rPr>
              <a:t>presented here is published </a:t>
            </a:r>
            <a:r>
              <a:rPr lang="en-US" sz="9600" dirty="0" smtClean="0">
                <a:solidFill>
                  <a:srgbClr val="000090"/>
                </a:solidFill>
              </a:rPr>
              <a:t>in </a:t>
            </a:r>
            <a:r>
              <a:rPr lang="en-US" sz="9600" dirty="0" err="1">
                <a:solidFill>
                  <a:srgbClr val="000090"/>
                </a:solidFill>
              </a:rPr>
              <a:t>Zemko</a:t>
            </a:r>
            <a:r>
              <a:rPr lang="en-US" sz="9600" dirty="0">
                <a:solidFill>
                  <a:srgbClr val="000090"/>
                </a:solidFill>
              </a:rPr>
              <a:t> et al. 2018, MNRAS, 480, </a:t>
            </a:r>
            <a:r>
              <a:rPr lang="en-US" sz="9600" dirty="0" smtClean="0">
                <a:solidFill>
                  <a:srgbClr val="000090"/>
                </a:solidFill>
              </a:rPr>
              <a:t>4489</a:t>
            </a:r>
          </a:p>
          <a:p>
            <a:r>
              <a:rPr lang="en-US" sz="9600" dirty="0" smtClean="0">
                <a:solidFill>
                  <a:srgbClr val="000090"/>
                </a:solidFill>
              </a:rPr>
              <a:t>New observations planned for</a:t>
            </a:r>
            <a:r>
              <a:rPr lang="en-US" sz="9600" dirty="0" smtClean="0">
                <a:solidFill>
                  <a:srgbClr val="000090"/>
                </a:solidFill>
              </a:rPr>
              <a:t>  </a:t>
            </a:r>
            <a:r>
              <a:rPr lang="en-US" sz="9600" dirty="0" smtClean="0">
                <a:solidFill>
                  <a:srgbClr val="000090"/>
                </a:solidFill>
              </a:rPr>
              <a:t>N SMC 2016 (mainly, establish SMC membership, because if so it was so intrinsically luminous)  and V407 </a:t>
            </a:r>
            <a:r>
              <a:rPr lang="en-US" sz="9600" dirty="0" err="1" smtClean="0">
                <a:solidFill>
                  <a:srgbClr val="000090"/>
                </a:solidFill>
              </a:rPr>
              <a:t>Lup</a:t>
            </a:r>
            <a:r>
              <a:rPr lang="en-US" sz="9600" dirty="0" smtClean="0">
                <a:solidFill>
                  <a:srgbClr val="000090"/>
                </a:solidFill>
              </a:rPr>
              <a:t> (an IP) as they return to quiescence</a:t>
            </a:r>
          </a:p>
          <a:p>
            <a:endParaRPr lang="en-US" sz="9600" dirty="0">
              <a:solidFill>
                <a:srgbClr val="000090"/>
              </a:solidFill>
            </a:endParaRPr>
          </a:p>
          <a:p>
            <a:endParaRPr lang="en-US" dirty="0">
              <a:solidFill>
                <a:srgbClr val="000090"/>
              </a:solidFill>
            </a:endParaRPr>
          </a:p>
          <a:p>
            <a:endParaRPr lang="en-US" dirty="0">
              <a:solidFill>
                <a:srgbClr val="000090"/>
              </a:solidFill>
            </a:endParaRPr>
          </a:p>
          <a:p>
            <a:endParaRPr lang="en-US" dirty="0">
              <a:solidFill>
                <a:srgbClr val="000090"/>
              </a:solidFill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5984" y="338328"/>
            <a:ext cx="8791340" cy="1252728"/>
          </a:xfrm>
        </p:spPr>
        <p:txBody>
          <a:bodyPr>
            <a:normAutofit/>
          </a:bodyPr>
          <a:lstStyle/>
          <a:p>
            <a:r>
              <a:rPr lang="en-US" sz="3200" dirty="0"/>
              <a:t>Connecting outburst and quiescence </a:t>
            </a:r>
            <a:r>
              <a:rPr lang="en-US" sz="3200" dirty="0" smtClean="0"/>
              <a:t>properties of novae: optical and X-rays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06817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78467" y="2675467"/>
            <a:ext cx="7408333" cy="3450696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Candara"/>
              </a:rPr>
              <a:t>Accretion and nuclear burning: the parameters</a:t>
            </a:r>
            <a:endParaRPr lang="en-US" sz="3200" dirty="0">
              <a:solidFill>
                <a:schemeClr val="bg1"/>
              </a:solidFill>
              <a:latin typeface="Candara"/>
            </a:endParaRPr>
          </a:p>
        </p:txBody>
      </p:sp>
      <p:pic>
        <p:nvPicPr>
          <p:cNvPr id="3" name="Picture 2" descr="WolfR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631" y="2443889"/>
            <a:ext cx="3820806" cy="372407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39800" y="5777468"/>
            <a:ext cx="2287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Chalkboard SE Light"/>
              </a:rPr>
              <a:t>Fujimoto et al. 1982</a:t>
            </a:r>
            <a:endParaRPr lang="en-US" dirty="0">
              <a:solidFill>
                <a:schemeClr val="bg1"/>
              </a:solidFill>
              <a:latin typeface="Chalkboard SE Ligh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35610" y="5752068"/>
            <a:ext cx="191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Chalkboard SE Light"/>
              </a:rPr>
              <a:t>Wolf et al. 2013</a:t>
            </a:r>
            <a:endParaRPr lang="en-US" dirty="0">
              <a:solidFill>
                <a:schemeClr val="bg1"/>
              </a:solidFill>
              <a:latin typeface="Chalkboard SE Light"/>
            </a:endParaRPr>
          </a:p>
        </p:txBody>
      </p:sp>
      <p:pic>
        <p:nvPicPr>
          <p:cNvPr id="7" name="Picture 6" descr="Wolf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9871" y="2675467"/>
            <a:ext cx="4046644" cy="3492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57179" y="6374510"/>
            <a:ext cx="5106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Wolf et al. 2012 (similar results from other authors)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1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How about the WD magnetic field?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Only one “polar” (</a:t>
            </a:r>
            <a:r>
              <a:rPr lang="en-US" dirty="0"/>
              <a:t> </a:t>
            </a:r>
            <a:r>
              <a:rPr lang="en-US" dirty="0" smtClean="0"/>
              <a:t>B ~ few x 10</a:t>
            </a:r>
            <a:r>
              <a:rPr lang="en-US" baseline="30000" dirty="0" smtClean="0"/>
              <a:t>6</a:t>
            </a:r>
            <a:r>
              <a:rPr lang="en-US" dirty="0" smtClean="0"/>
              <a:t> Gauss, with magnetically driven accretion to the </a:t>
            </a:r>
            <a:r>
              <a:rPr lang="en-US" dirty="0" smtClean="0"/>
              <a:t>poles, </a:t>
            </a:r>
            <a:r>
              <a:rPr lang="en-US" dirty="0" smtClean="0"/>
              <a:t>is </a:t>
            </a:r>
            <a:r>
              <a:rPr lang="en-US" dirty="0" smtClean="0"/>
              <a:t>know: </a:t>
            </a:r>
            <a:r>
              <a:rPr lang="en-US" dirty="0" smtClean="0"/>
              <a:t>V1500 </a:t>
            </a:r>
            <a:r>
              <a:rPr lang="en-US" dirty="0" err="1" smtClean="0"/>
              <a:t>Cyg</a:t>
            </a:r>
            <a:endParaRPr lang="en-US" dirty="0" smtClean="0"/>
          </a:p>
          <a:p>
            <a:r>
              <a:rPr lang="en-US" dirty="0" smtClean="0"/>
              <a:t>Intermediate </a:t>
            </a:r>
            <a:r>
              <a:rPr lang="en-US" dirty="0" err="1" smtClean="0"/>
              <a:t>polars</a:t>
            </a:r>
            <a:r>
              <a:rPr lang="en-US" dirty="0" smtClean="0"/>
              <a:t> (IPs) are those with up to 10 times lower B and a disk is formed, but it is disrupted</a:t>
            </a:r>
          </a:p>
          <a:p>
            <a:r>
              <a:rPr lang="en-US" dirty="0" err="1" smtClean="0"/>
              <a:t>Polars</a:t>
            </a:r>
            <a:r>
              <a:rPr lang="en-US" dirty="0" smtClean="0"/>
              <a:t> and IPs are 20-25% of all CVs</a:t>
            </a:r>
          </a:p>
          <a:p>
            <a:r>
              <a:rPr lang="en-US" dirty="0" smtClean="0"/>
              <a:t>Are IPs frequent among novae? </a:t>
            </a:r>
            <a:r>
              <a:rPr lang="en-US" dirty="0" smtClean="0"/>
              <a:t> </a:t>
            </a:r>
            <a:r>
              <a:rPr lang="en-US" dirty="0" smtClean="0"/>
              <a:t>We now think so </a:t>
            </a:r>
            <a:r>
              <a:rPr lang="en-US" dirty="0" smtClean="0"/>
              <a:t>(</a:t>
            </a:r>
            <a:r>
              <a:rPr lang="en-US" dirty="0" smtClean="0"/>
              <a:t>GK Per, DQ Her, V4743 </a:t>
            </a:r>
            <a:r>
              <a:rPr lang="en-US" dirty="0" err="1" smtClean="0"/>
              <a:t>Cyg</a:t>
            </a:r>
            <a:r>
              <a:rPr lang="en-US" dirty="0" smtClean="0"/>
              <a:t>, V842 Cen, V2491 </a:t>
            </a:r>
            <a:r>
              <a:rPr lang="en-US" dirty="0" err="1" smtClean="0"/>
              <a:t>Cyg</a:t>
            </a:r>
            <a:r>
              <a:rPr lang="en-US" dirty="0" smtClean="0"/>
              <a:t>, V407 </a:t>
            </a:r>
            <a:r>
              <a:rPr lang="en-US" dirty="0" err="1" smtClean="0"/>
              <a:t>Lup</a:t>
            </a:r>
            <a:r>
              <a:rPr lang="en-US" dirty="0" smtClean="0"/>
              <a:t>…)</a:t>
            </a:r>
          </a:p>
          <a:p>
            <a:r>
              <a:rPr lang="en-US" dirty="0" smtClean="0"/>
              <a:t>But should convection not be inhibited (</a:t>
            </a:r>
            <a:r>
              <a:rPr lang="en-US" dirty="0" err="1" smtClean="0"/>
              <a:t>Livio</a:t>
            </a:r>
            <a:r>
              <a:rPr lang="en-US" dirty="0" smtClean="0"/>
              <a:t> et al. 1988), therefore hindering the outburst?</a:t>
            </a:r>
          </a:p>
          <a:p>
            <a:r>
              <a:rPr lang="en-US" dirty="0" smtClean="0"/>
              <a:t>Are “magnetic novae” slower (inhibition of shear mixing, </a:t>
            </a:r>
            <a:r>
              <a:rPr lang="en-US" dirty="0" err="1" smtClean="0"/>
              <a:t>Livio</a:t>
            </a:r>
            <a:r>
              <a:rPr lang="en-US" dirty="0" smtClean="0"/>
              <a:t> et al. 1988) or faster (magnetic rotator effects. Orio et al. 1992)?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584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V407Lup-He2.pd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861" r="-33861"/>
          <a:stretch>
            <a:fillRect/>
          </a:stretch>
        </p:blipFill>
        <p:spPr>
          <a:xfrm>
            <a:off x="-1398170" y="2306260"/>
            <a:ext cx="7303296" cy="340205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8171" y="194413"/>
            <a:ext cx="8701398" cy="1252728"/>
          </a:xfrm>
        </p:spPr>
        <p:txBody>
          <a:bodyPr>
            <a:normAutofit/>
          </a:bodyPr>
          <a:lstStyle/>
          <a:p>
            <a:r>
              <a:rPr lang="en-US" sz="3600" dirty="0" smtClean="0"/>
              <a:t>Observing magnetic novae with SALT: line profiles with two or more components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248171" y="6102489"/>
            <a:ext cx="439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Left: V407 </a:t>
            </a:r>
            <a:r>
              <a:rPr lang="en-US" dirty="0" err="1" smtClean="0">
                <a:solidFill>
                  <a:srgbClr val="000090"/>
                </a:solidFill>
              </a:rPr>
              <a:t>Lup</a:t>
            </a:r>
            <a:r>
              <a:rPr lang="en-US" dirty="0" smtClean="0">
                <a:solidFill>
                  <a:srgbClr val="000090"/>
                </a:solidFill>
              </a:rPr>
              <a:t> in Outburst (</a:t>
            </a:r>
            <a:r>
              <a:rPr lang="en-US" dirty="0" err="1" smtClean="0">
                <a:solidFill>
                  <a:srgbClr val="000090"/>
                </a:solidFill>
              </a:rPr>
              <a:t>Aydi</a:t>
            </a:r>
            <a:r>
              <a:rPr lang="en-US" dirty="0" smtClean="0">
                <a:solidFill>
                  <a:srgbClr val="000090"/>
                </a:solidFill>
              </a:rPr>
              <a:t> et al. 2018)</a:t>
            </a:r>
          </a:p>
          <a:p>
            <a:r>
              <a:rPr lang="en-US" dirty="0" smtClean="0">
                <a:solidFill>
                  <a:srgbClr val="000090"/>
                </a:solidFill>
              </a:rPr>
              <a:t>Right: V2491 </a:t>
            </a:r>
            <a:r>
              <a:rPr lang="en-US" dirty="0" err="1" smtClean="0">
                <a:solidFill>
                  <a:srgbClr val="000090"/>
                </a:solidFill>
              </a:rPr>
              <a:t>Cyg</a:t>
            </a:r>
            <a:r>
              <a:rPr lang="en-US" dirty="0" smtClean="0">
                <a:solidFill>
                  <a:srgbClr val="000090"/>
                </a:solidFill>
              </a:rPr>
              <a:t> with the BTA</a:t>
            </a:r>
            <a:endParaRPr lang="en-US" dirty="0">
              <a:solidFill>
                <a:srgbClr val="000090"/>
              </a:solidFill>
            </a:endParaRPr>
          </a:p>
        </p:txBody>
      </p:sp>
      <p:pic>
        <p:nvPicPr>
          <p:cNvPr id="7" name="Picture 6" descr="V2491Cyg2012_big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191" y="1447140"/>
            <a:ext cx="4509049" cy="5410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0497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Like </a:t>
            </a:r>
            <a:r>
              <a:rPr lang="en-US" dirty="0" err="1" smtClean="0"/>
              <a:t>Ringwald</a:t>
            </a:r>
            <a:r>
              <a:rPr lang="en-US" dirty="0" smtClean="0"/>
              <a:t> et al. (1996) , and </a:t>
            </a:r>
            <a:r>
              <a:rPr lang="en-US" dirty="0" err="1" smtClean="0"/>
              <a:t>Tomov</a:t>
            </a:r>
            <a:r>
              <a:rPr lang="en-US" dirty="0" smtClean="0"/>
              <a:t> et al. with SALT (2015) we looked at the variation of the EW of the He II λ4686 line and the Bowen complex with respect to Hβ </a:t>
            </a:r>
          </a:p>
          <a:p>
            <a:r>
              <a:rPr lang="en-US" dirty="0" smtClean="0"/>
              <a:t>Our sample is only composed of recent novae, and most were luminous SSS for a while (very hot H-burning WD)</a:t>
            </a:r>
          </a:p>
          <a:p>
            <a:r>
              <a:rPr lang="en-US" dirty="0" smtClean="0"/>
              <a:t>No clear correlation indicating variation of the hot continuum within few years</a:t>
            </a:r>
          </a:p>
          <a:p>
            <a:r>
              <a:rPr lang="en-US" dirty="0" smtClean="0"/>
              <a:t>No correlation with orbital period indicating irradiation is strong in short orbital period systems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Effects of irradiation of the </a:t>
            </a:r>
            <a:r>
              <a:rPr lang="en-US" dirty="0" err="1" smtClean="0"/>
              <a:t>supersoft</a:t>
            </a:r>
            <a:r>
              <a:rPr lang="en-US" dirty="0" smtClean="0"/>
              <a:t> X-ray source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818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P_lines_shift_dered_big.pd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455" r="-39455"/>
          <a:stretch>
            <a:fillRect/>
          </a:stretch>
        </p:blipFill>
        <p:spPr>
          <a:xfrm>
            <a:off x="-618248" y="1824907"/>
            <a:ext cx="10399099" cy="484375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 </a:t>
            </a:r>
            <a:r>
              <a:rPr lang="en-US" sz="3600" dirty="0" err="1" smtClean="0"/>
              <a:t>Pyx</a:t>
            </a:r>
            <a:r>
              <a:rPr lang="en-US" sz="3600" dirty="0" smtClean="0"/>
              <a:t>: fragmentation of the shell</a:t>
            </a:r>
            <a:br>
              <a:rPr lang="en-US" sz="3600" dirty="0" smtClean="0"/>
            </a:br>
            <a:r>
              <a:rPr lang="en-US" sz="3600" dirty="0" smtClean="0"/>
              <a:t>(evolution 2012-2014, RSS vs. HRS in blue)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04440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 </a:t>
            </a:r>
            <a:r>
              <a:rPr lang="en-US" dirty="0" err="1" smtClean="0"/>
              <a:t>Sco</a:t>
            </a:r>
            <a:r>
              <a:rPr lang="en-US" dirty="0" smtClean="0"/>
              <a:t>: very little hydrogen?</a:t>
            </a:r>
            <a:endParaRPr lang="en-US" dirty="0"/>
          </a:p>
        </p:txBody>
      </p:sp>
      <p:pic>
        <p:nvPicPr>
          <p:cNvPr id="5" name="Content Placeholder 4" descr="Plotfortalk2.pd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949" r="-32949"/>
          <a:stretch>
            <a:fillRect/>
          </a:stretch>
        </p:blipFill>
        <p:spPr>
          <a:xfrm>
            <a:off x="-1348375" y="1573798"/>
            <a:ext cx="11152112" cy="5194495"/>
          </a:xfrm>
        </p:spPr>
      </p:pic>
      <p:sp>
        <p:nvSpPr>
          <p:cNvPr id="2" name="TextBox 1"/>
          <p:cNvSpPr txBox="1"/>
          <p:nvPr/>
        </p:nvSpPr>
        <p:spPr>
          <a:xfrm>
            <a:off x="281547" y="6314746"/>
            <a:ext cx="8405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These two spectra were taken at different orbital phase, see changing  He II intensity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1482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pec2.pd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555" r="-21555"/>
          <a:stretch>
            <a:fillRect/>
          </a:stretch>
        </p:blipFill>
        <p:spPr>
          <a:xfrm>
            <a:off x="-113553" y="2090458"/>
            <a:ext cx="9736138" cy="4535487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Symbiotic novae: no coronal lines in RS </a:t>
            </a:r>
            <a:r>
              <a:rPr lang="en-US" dirty="0" err="1" smtClean="0"/>
              <a:t>Oph</a:t>
            </a:r>
            <a:r>
              <a:rPr lang="en-US" dirty="0" smtClean="0"/>
              <a:t> and V3890 </a:t>
            </a:r>
            <a:r>
              <a:rPr lang="en-US" dirty="0" err="1" smtClean="0"/>
              <a:t>Sgr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260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1822823"/>
            <a:ext cx="7408333" cy="3450696"/>
          </a:xfrm>
        </p:spPr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oronal lines are  usually observed in H-burning </a:t>
            </a:r>
            <a:r>
              <a:rPr lang="en-US" dirty="0" err="1" smtClean="0"/>
              <a:t>symbiotics</a:t>
            </a:r>
            <a:r>
              <a:rPr lang="en-US" dirty="0" smtClean="0"/>
              <a:t> like SMC 3</a:t>
            </a:r>
          </a:p>
          <a:p>
            <a:r>
              <a:rPr lang="en-US" dirty="0" smtClean="0"/>
              <a:t>But… see example of a very weird symbiotic in M31 (hydrogen burning “r3-8”) and compare with SMC 3 (density effect!?)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Are symbiotic novae accreting intermittently?</a:t>
            </a:r>
            <a:endParaRPr lang="en-US" sz="3600" dirty="0"/>
          </a:p>
        </p:txBody>
      </p:sp>
      <p:pic>
        <p:nvPicPr>
          <p:cNvPr id="4" name="Picture 3" descr="spectrum-median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177" y="1191781"/>
            <a:ext cx="6454588" cy="8352996"/>
          </a:xfrm>
          <a:prstGeom prst="rect">
            <a:avLst/>
          </a:prstGeom>
        </p:spPr>
      </p:pic>
      <p:pic>
        <p:nvPicPr>
          <p:cNvPr id="5" name="Picture 4" descr="SMC3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3865477"/>
            <a:ext cx="4341906" cy="2559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3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1897528"/>
            <a:ext cx="7408333" cy="460188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Following novae into quiescence in X-RAYS AND OPTICAL is essential to understand their characteristics and evolution and effect of irradiation on mass transfer cycles</a:t>
            </a:r>
          </a:p>
          <a:p>
            <a:r>
              <a:rPr lang="en-US" dirty="0" smtClean="0"/>
              <a:t>We started finding evidence (timing in optical and X-rays) of several IPs among novae. SALT spectra should become instrumental in understanding the geometry of the systems</a:t>
            </a:r>
          </a:p>
          <a:p>
            <a:r>
              <a:rPr lang="en-US" dirty="0" smtClean="0"/>
              <a:t>Recurrent novae do not appear to be accreting at significantly  high rate for an inter-outburst period: intermittent accretion rate?</a:t>
            </a:r>
          </a:p>
          <a:p>
            <a:r>
              <a:rPr lang="en-US" dirty="0" smtClean="0"/>
              <a:t>More work can be done with SALT on U </a:t>
            </a:r>
            <a:r>
              <a:rPr lang="en-US" dirty="0" err="1" smtClean="0"/>
              <a:t>Sco</a:t>
            </a:r>
            <a:r>
              <a:rPr lang="en-US" dirty="0" smtClean="0"/>
              <a:t>: phase dependent line ratio?</a:t>
            </a:r>
          </a:p>
          <a:p>
            <a:r>
              <a:rPr lang="en-US" dirty="0" smtClean="0"/>
              <a:t>Apparent early fragmentation of the T </a:t>
            </a:r>
            <a:r>
              <a:rPr lang="en-US" dirty="0" err="1" smtClean="0"/>
              <a:t>Pyx</a:t>
            </a:r>
            <a:r>
              <a:rPr lang="en-US" dirty="0" smtClean="0"/>
              <a:t> shell</a:t>
            </a:r>
          </a:p>
          <a:p>
            <a:r>
              <a:rPr lang="en-US" dirty="0" smtClean="0"/>
              <a:t>New work is in progress to find evidence of mass accretion rate </a:t>
            </a:r>
            <a:r>
              <a:rPr lang="en-US" dirty="0" smtClean="0"/>
              <a:t>and </a:t>
            </a:r>
            <a:r>
              <a:rPr lang="en-US" dirty="0" smtClean="0"/>
              <a:t>of  magnetic field in recent novae, </a:t>
            </a:r>
            <a:r>
              <a:rPr lang="en-US" smtClean="0"/>
              <a:t>and </a:t>
            </a:r>
            <a:r>
              <a:rPr lang="en-US" smtClean="0"/>
              <a:t>assess SMC </a:t>
            </a:r>
            <a:r>
              <a:rPr lang="en-US" dirty="0" smtClean="0"/>
              <a:t>membership of the super-luminous nova SMC 2016a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and future plans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3659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Waveform.thmx</Template>
  <TotalTime>3394</TotalTime>
  <Words>746</Words>
  <Application>Microsoft Macintosh PowerPoint</Application>
  <PresentationFormat>On-screen Show (4:3)</PresentationFormat>
  <Paragraphs>46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Waveform</vt:lpstr>
      <vt:lpstr>Following luminous novae with SALT into quiescence</vt:lpstr>
      <vt:lpstr>Connecting outburst and quiescence properties of novae: optical and X-rays</vt:lpstr>
      <vt:lpstr>Accretion and nuclear burning: the parameters</vt:lpstr>
      <vt:lpstr>How about the WD magnetic field?</vt:lpstr>
      <vt:lpstr>Observing magnetic novae with SALT: line profiles with two or more components</vt:lpstr>
      <vt:lpstr>Effects of irradiation of the supersoft X-ray source</vt:lpstr>
      <vt:lpstr>T Pyx: fragmentation of the shell (evolution 2012-2014, RSS vs. HRS in blue)</vt:lpstr>
      <vt:lpstr>U Sco: very little hydrogen?</vt:lpstr>
      <vt:lpstr>Symbiotic novae: no coronal lines in RS Oph and V3890 Sgr</vt:lpstr>
      <vt:lpstr>Are symbiotic novae accreting intermittently?</vt:lpstr>
      <vt:lpstr>Summary and future plans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Following luminous novae with SALT into quiescence</dc:title>
  <dc:creator>Marina Orio</dc:creator>
  <cp:lastModifiedBy>Marina Orio</cp:lastModifiedBy>
  <cp:revision>77</cp:revision>
  <dcterms:created xsi:type="dcterms:W3CDTF">2018-11-07T10:58:38Z</dcterms:created>
  <dcterms:modified xsi:type="dcterms:W3CDTF">2018-11-19T15:40:49Z</dcterms:modified>
</cp:coreProperties>
</file>